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72" r:id="rId5"/>
    <p:sldId id="259" r:id="rId6"/>
    <p:sldId id="258" r:id="rId7"/>
    <p:sldId id="260" r:id="rId8"/>
    <p:sldId id="261" r:id="rId9"/>
    <p:sldId id="262" r:id="rId10"/>
    <p:sldId id="264" r:id="rId11"/>
    <p:sldId id="265" r:id="rId12"/>
    <p:sldId id="263" r:id="rId13"/>
    <p:sldId id="266" r:id="rId14"/>
    <p:sldId id="267" r:id="rId15"/>
    <p:sldId id="268" r:id="rId16"/>
    <p:sldId id="269" r:id="rId17"/>
    <p:sldId id="270"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919750999095" initials="9" lastIdx="1" clrIdx="0">
    <p:extLst>
      <p:ext uri="{19B8F6BF-5375-455C-9EA6-DF929625EA0E}">
        <p15:presenceInfo xmlns:p15="http://schemas.microsoft.com/office/powerpoint/2012/main" userId="35cf31a37202864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F04091-8587-44D3-819B-EE5091A7DEA2}" v="49" dt="2020-04-28T03:30:37.058"/>
    <p1510:client id="{53FBF1C5-B456-4560-A3A5-87F26993BF84}" v="2" dt="2020-07-10T17:41:25.6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MNA  SNSACD" userId="S::sumnasnsacd@snscecbe.onmicrosoft.com::3fe0d95f-739b-4dde-a21f-962d3881907c" providerId="AD" clId="Web-{53FBF1C5-B456-4560-A3A5-87F26993BF84}"/>
    <pc:docChg chg="modSld">
      <pc:chgData name="SUMNA  SNSACD" userId="S::sumnasnsacd@snscecbe.onmicrosoft.com::3fe0d95f-739b-4dde-a21f-962d3881907c" providerId="AD" clId="Web-{53FBF1C5-B456-4560-A3A5-87F26993BF84}" dt="2020-07-10T17:41:25.640" v="1" actId="14100"/>
      <pc:docMkLst>
        <pc:docMk/>
      </pc:docMkLst>
      <pc:sldChg chg="modSp">
        <pc:chgData name="SUMNA  SNSACD" userId="S::sumnasnsacd@snscecbe.onmicrosoft.com::3fe0d95f-739b-4dde-a21f-962d3881907c" providerId="AD" clId="Web-{53FBF1C5-B456-4560-A3A5-87F26993BF84}" dt="2020-07-10T17:41:25.640" v="1" actId="14100"/>
        <pc:sldMkLst>
          <pc:docMk/>
          <pc:sldMk cId="1711949167" sldId="272"/>
        </pc:sldMkLst>
        <pc:picChg chg="mod">
          <ac:chgData name="SUMNA  SNSACD" userId="S::sumnasnsacd@snscecbe.onmicrosoft.com::3fe0d95f-739b-4dde-a21f-962d3881907c" providerId="AD" clId="Web-{53FBF1C5-B456-4560-A3A5-87F26993BF84}" dt="2020-07-10T17:41:25.640" v="1" actId="14100"/>
          <ac:picMkLst>
            <pc:docMk/>
            <pc:sldMk cId="1711949167" sldId="272"/>
            <ac:picMk id="6" creationId="{B2056AC2-15AB-4E4A-8B77-F1A10792365B}"/>
          </ac:picMkLst>
        </pc:picChg>
      </pc:sldChg>
    </pc:docChg>
  </pc:docChgLst>
  <pc:docChgLst>
    <pc:chgData name="SUMNA  SNSACD" userId="S::sumnasnsacd@snscecbe.onmicrosoft.com::3fe0d95f-739b-4dde-a21f-962d3881907c" providerId="AD" clId="Web-{39F04091-8587-44D3-819B-EE5091A7DEA2}"/>
    <pc:docChg chg="addSld delSld modSld">
      <pc:chgData name="SUMNA  SNSACD" userId="S::sumnasnsacd@snscecbe.onmicrosoft.com::3fe0d95f-739b-4dde-a21f-962d3881907c" providerId="AD" clId="Web-{39F04091-8587-44D3-819B-EE5091A7DEA2}" dt="2020-04-28T03:30:37.058" v="48" actId="20577"/>
      <pc:docMkLst>
        <pc:docMk/>
      </pc:docMkLst>
      <pc:sldChg chg="delSp modSp">
        <pc:chgData name="SUMNA  SNSACD" userId="S::sumnasnsacd@snscecbe.onmicrosoft.com::3fe0d95f-739b-4dde-a21f-962d3881907c" providerId="AD" clId="Web-{39F04091-8587-44D3-819B-EE5091A7DEA2}" dt="2020-04-28T03:18:07.362" v="3"/>
        <pc:sldMkLst>
          <pc:docMk/>
          <pc:sldMk cId="3168013335" sldId="269"/>
        </pc:sldMkLst>
        <pc:picChg chg="del">
          <ac:chgData name="SUMNA  SNSACD" userId="S::sumnasnsacd@snscecbe.onmicrosoft.com::3fe0d95f-739b-4dde-a21f-962d3881907c" providerId="AD" clId="Web-{39F04091-8587-44D3-819B-EE5091A7DEA2}" dt="2020-04-28T03:18:07.362" v="3"/>
          <ac:picMkLst>
            <pc:docMk/>
            <pc:sldMk cId="3168013335" sldId="269"/>
            <ac:picMk id="3" creationId="{C6FFB570-5BF0-2D4A-88E5-9BBC86250187}"/>
          </ac:picMkLst>
        </pc:picChg>
        <pc:picChg chg="mod">
          <ac:chgData name="SUMNA  SNSACD" userId="S::sumnasnsacd@snscecbe.onmicrosoft.com::3fe0d95f-739b-4dde-a21f-962d3881907c" providerId="AD" clId="Web-{39F04091-8587-44D3-819B-EE5091A7DEA2}" dt="2020-04-28T03:18:05.533" v="2" actId="1076"/>
          <ac:picMkLst>
            <pc:docMk/>
            <pc:sldMk cId="3168013335" sldId="269"/>
            <ac:picMk id="4" creationId="{3FC7B51A-6DCC-8F40-BC3E-01123F43346D}"/>
          </ac:picMkLst>
        </pc:picChg>
      </pc:sldChg>
      <pc:sldChg chg="new del">
        <pc:chgData name="SUMNA  SNSACD" userId="S::sumnasnsacd@snscecbe.onmicrosoft.com::3fe0d95f-739b-4dde-a21f-962d3881907c" providerId="AD" clId="Web-{39F04091-8587-44D3-819B-EE5091A7DEA2}" dt="2020-04-28T03:22:56.152" v="10"/>
        <pc:sldMkLst>
          <pc:docMk/>
          <pc:sldMk cId="3972971459" sldId="273"/>
        </pc:sldMkLst>
      </pc:sldChg>
      <pc:sldChg chg="addSp delSp modSp new mod setBg">
        <pc:chgData name="SUMNA  SNSACD" userId="S::sumnasnsacd@snscecbe.onmicrosoft.com::3fe0d95f-739b-4dde-a21f-962d3881907c" providerId="AD" clId="Web-{39F04091-8587-44D3-819B-EE5091A7DEA2}" dt="2020-04-28T03:22:48.433" v="9"/>
        <pc:sldMkLst>
          <pc:docMk/>
          <pc:sldMk cId="3891095765" sldId="274"/>
        </pc:sldMkLst>
        <pc:spChg chg="del">
          <ac:chgData name="SUMNA  SNSACD" userId="S::sumnasnsacd@snscecbe.onmicrosoft.com::3fe0d95f-739b-4dde-a21f-962d3881907c" providerId="AD" clId="Web-{39F04091-8587-44D3-819B-EE5091A7DEA2}" dt="2020-04-28T03:22:48.433" v="9"/>
          <ac:spMkLst>
            <pc:docMk/>
            <pc:sldMk cId="3891095765" sldId="274"/>
            <ac:spMk id="2" creationId="{EC0B6623-CF63-4915-BFEA-3DC434A5E20A}"/>
          </ac:spMkLst>
        </pc:spChg>
        <pc:spChg chg="del">
          <ac:chgData name="SUMNA  SNSACD" userId="S::sumnasnsacd@snscecbe.onmicrosoft.com::3fe0d95f-739b-4dde-a21f-962d3881907c" providerId="AD" clId="Web-{39F04091-8587-44D3-819B-EE5091A7DEA2}" dt="2020-04-28T03:22:36.136" v="6"/>
          <ac:spMkLst>
            <pc:docMk/>
            <pc:sldMk cId="3891095765" sldId="274"/>
            <ac:spMk id="3" creationId="{3F9F4206-3DED-4A0F-B5E7-1746A73DDD8F}"/>
          </ac:spMkLst>
        </pc:spChg>
        <pc:spChg chg="add">
          <ac:chgData name="SUMNA  SNSACD" userId="S::sumnasnsacd@snscecbe.onmicrosoft.com::3fe0d95f-739b-4dde-a21f-962d3881907c" providerId="AD" clId="Web-{39F04091-8587-44D3-819B-EE5091A7DEA2}" dt="2020-04-28T03:22:48.433" v="9"/>
          <ac:spMkLst>
            <pc:docMk/>
            <pc:sldMk cId="3891095765" sldId="274"/>
            <ac:spMk id="13" creationId="{355E0F90-3FFF-4E04-B3C8-3C969A415D9C}"/>
          </ac:spMkLst>
        </pc:spChg>
        <pc:spChg chg="add">
          <ac:chgData name="SUMNA  SNSACD" userId="S::sumnasnsacd@snscecbe.onmicrosoft.com::3fe0d95f-739b-4dde-a21f-962d3881907c" providerId="AD" clId="Web-{39F04091-8587-44D3-819B-EE5091A7DEA2}" dt="2020-04-28T03:22:48.433" v="9"/>
          <ac:spMkLst>
            <pc:docMk/>
            <pc:sldMk cId="3891095765" sldId="274"/>
            <ac:spMk id="15" creationId="{EC63A4EF-A033-4ED0-9EB6-6E1A8D264FE7}"/>
          </ac:spMkLst>
        </pc:spChg>
        <pc:spChg chg="add">
          <ac:chgData name="SUMNA  SNSACD" userId="S::sumnasnsacd@snscecbe.onmicrosoft.com::3fe0d95f-739b-4dde-a21f-962d3881907c" providerId="AD" clId="Web-{39F04091-8587-44D3-819B-EE5091A7DEA2}" dt="2020-04-28T03:22:48.433" v="9"/>
          <ac:spMkLst>
            <pc:docMk/>
            <pc:sldMk cId="3891095765" sldId="274"/>
            <ac:spMk id="17" creationId="{964965EE-80F2-417F-9652-5BFF14DA7CDD}"/>
          </ac:spMkLst>
        </pc:spChg>
        <pc:spChg chg="add">
          <ac:chgData name="SUMNA  SNSACD" userId="S::sumnasnsacd@snscecbe.onmicrosoft.com::3fe0d95f-739b-4dde-a21f-962d3881907c" providerId="AD" clId="Web-{39F04091-8587-44D3-819B-EE5091A7DEA2}" dt="2020-04-28T03:22:48.433" v="9"/>
          <ac:spMkLst>
            <pc:docMk/>
            <pc:sldMk cId="3891095765" sldId="274"/>
            <ac:spMk id="19" creationId="{AA3C9611-CFD7-4C23-A8F2-00E7865A5D02}"/>
          </ac:spMkLst>
        </pc:spChg>
        <pc:picChg chg="add mod ord">
          <ac:chgData name="SUMNA  SNSACD" userId="S::sumnasnsacd@snscecbe.onmicrosoft.com::3fe0d95f-739b-4dde-a21f-962d3881907c" providerId="AD" clId="Web-{39F04091-8587-44D3-819B-EE5091A7DEA2}" dt="2020-04-28T03:22:48.433" v="9"/>
          <ac:picMkLst>
            <pc:docMk/>
            <pc:sldMk cId="3891095765" sldId="274"/>
            <ac:picMk id="4" creationId="{3CE92BB9-F777-4711-90B6-DF981024E018}"/>
          </ac:picMkLst>
        </pc:picChg>
        <pc:picChg chg="add">
          <ac:chgData name="SUMNA  SNSACD" userId="S::sumnasnsacd@snscecbe.onmicrosoft.com::3fe0d95f-739b-4dde-a21f-962d3881907c" providerId="AD" clId="Web-{39F04091-8587-44D3-819B-EE5091A7DEA2}" dt="2020-04-28T03:22:48.433" v="9"/>
          <ac:picMkLst>
            <pc:docMk/>
            <pc:sldMk cId="3891095765" sldId="274"/>
            <ac:picMk id="9" creationId="{722F0272-3878-4604-AA91-01CA8F08DEF5}"/>
          </ac:picMkLst>
        </pc:picChg>
        <pc:picChg chg="add">
          <ac:chgData name="SUMNA  SNSACD" userId="S::sumnasnsacd@snscecbe.onmicrosoft.com::3fe0d95f-739b-4dde-a21f-962d3881907c" providerId="AD" clId="Web-{39F04091-8587-44D3-819B-EE5091A7DEA2}" dt="2020-04-28T03:22:48.433" v="9"/>
          <ac:picMkLst>
            <pc:docMk/>
            <pc:sldMk cId="3891095765" sldId="274"/>
            <ac:picMk id="11" creationId="{1F60EAEC-22E3-4448-8F0A-9ADAA793A95E}"/>
          </ac:picMkLst>
        </pc:picChg>
      </pc:sldChg>
      <pc:sldChg chg="modSp new">
        <pc:chgData name="SUMNA  SNSACD" userId="S::sumnasnsacd@snscecbe.onmicrosoft.com::3fe0d95f-739b-4dde-a21f-962d3881907c" providerId="AD" clId="Web-{39F04091-8587-44D3-819B-EE5091A7DEA2}" dt="2020-04-28T03:30:35.604" v="46" actId="20577"/>
        <pc:sldMkLst>
          <pc:docMk/>
          <pc:sldMk cId="4028838656" sldId="275"/>
        </pc:sldMkLst>
        <pc:spChg chg="mod">
          <ac:chgData name="SUMNA  SNSACD" userId="S::sumnasnsacd@snscecbe.onmicrosoft.com::3fe0d95f-739b-4dde-a21f-962d3881907c" providerId="AD" clId="Web-{39F04091-8587-44D3-819B-EE5091A7DEA2}" dt="2020-04-28T03:30:35.604" v="46" actId="20577"/>
          <ac:spMkLst>
            <pc:docMk/>
            <pc:sldMk cId="4028838656" sldId="275"/>
            <ac:spMk id="2" creationId="{C54B3758-E186-4894-9907-79AC073B3BD9}"/>
          </ac:spMkLst>
        </pc:spChg>
        <pc:spChg chg="mod">
          <ac:chgData name="SUMNA  SNSACD" userId="S::sumnasnsacd@snscecbe.onmicrosoft.com::3fe0d95f-739b-4dde-a21f-962d3881907c" providerId="AD" clId="Web-{39F04091-8587-44D3-819B-EE5091A7DEA2}" dt="2020-04-28T03:30:23.338" v="12" actId="20577"/>
          <ac:spMkLst>
            <pc:docMk/>
            <pc:sldMk cId="4028838656" sldId="275"/>
            <ac:spMk id="3" creationId="{7113A2C4-E73B-41A1-ACD1-A4B5325E922D}"/>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3-25T18:28:26.571" idx="1">
    <p:pos x="6658" y="509"/>
    <p:text>Crop Production and Management</p:text>
    <p:extLst>
      <p:ext uri="{C676402C-5697-4E1C-873F-D02D1690AC5C}">
        <p15:threadingInfo xmlns:p15="http://schemas.microsoft.com/office/powerpoint/2012/main" timeZoneBias="-33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7/10/2020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7/10/2020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7/10/2020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7/10/2020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7/10/2020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7/10/2020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7/10/2020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7/10/2020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7/10/2020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7/10/2020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7/10/2020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7/10/2020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TjbxOEEOCh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9C880-3F22-A84E-9FC8-8290F56FC83C}"/>
              </a:ext>
            </a:extLst>
          </p:cNvPr>
          <p:cNvSpPr>
            <a:spLocks noGrp="1"/>
          </p:cNvSpPr>
          <p:nvPr>
            <p:ph type="title"/>
          </p:nvPr>
        </p:nvSpPr>
        <p:spPr>
          <a:xfrm>
            <a:off x="1970321" y="278683"/>
            <a:ext cx="2664361" cy="1903241"/>
          </a:xfrm>
        </p:spPr>
        <p:txBody>
          <a:bodyPr/>
          <a:lstStyle/>
          <a:p>
            <a:r>
              <a:rPr lang="en-GB"/>
              <a:t>CROP PRODUCTION</a:t>
            </a:r>
            <a:endParaRPr lang="en-US"/>
          </a:p>
        </p:txBody>
      </p:sp>
      <p:sp>
        <p:nvSpPr>
          <p:cNvPr id="3" name="Content Placeholder 2">
            <a:extLst>
              <a:ext uri="{FF2B5EF4-FFF2-40B4-BE49-F238E27FC236}">
                <a16:creationId xmlns:a16="http://schemas.microsoft.com/office/drawing/2014/main" id="{C8CDDE3D-B901-594F-864E-A9ACF966F701}"/>
              </a:ext>
            </a:extLst>
          </p:cNvPr>
          <p:cNvSpPr>
            <a:spLocks noGrp="1"/>
          </p:cNvSpPr>
          <p:nvPr>
            <p:ph idx="1"/>
          </p:nvPr>
        </p:nvSpPr>
        <p:spPr/>
        <p:txBody>
          <a:bodyPr/>
          <a:lstStyle/>
          <a:p>
            <a:r>
              <a:rPr lang="en-GB"/>
              <a:t>Agriculture</a:t>
            </a:r>
          </a:p>
          <a:p>
            <a:r>
              <a:rPr lang="en-GB"/>
              <a:t>Crops</a:t>
            </a:r>
          </a:p>
          <a:p>
            <a:r>
              <a:rPr lang="en-GB"/>
              <a:t>Green revolution</a:t>
            </a:r>
          </a:p>
          <a:p>
            <a:r>
              <a:rPr lang="en-GB"/>
              <a:t>Kinds based on reasons they are grown</a:t>
            </a:r>
          </a:p>
          <a:p>
            <a:r>
              <a:rPr lang="en-GB"/>
              <a:t>Kinds based on the seasons they grow</a:t>
            </a:r>
          </a:p>
          <a:p>
            <a:r>
              <a:rPr lang="en-GB"/>
              <a:t>Stages of agriculture</a:t>
            </a:r>
          </a:p>
          <a:p>
            <a:r>
              <a:rPr lang="en-GB"/>
              <a:t>Nitrogen cycle</a:t>
            </a:r>
          </a:p>
          <a:p>
            <a:r>
              <a:rPr lang="en-GB"/>
              <a:t>Food from animals</a:t>
            </a:r>
            <a:endParaRPr lang="en-US"/>
          </a:p>
        </p:txBody>
      </p:sp>
      <p:sp>
        <p:nvSpPr>
          <p:cNvPr id="5" name="Text Placeholder 4">
            <a:extLst>
              <a:ext uri="{FF2B5EF4-FFF2-40B4-BE49-F238E27FC236}">
                <a16:creationId xmlns:a16="http://schemas.microsoft.com/office/drawing/2014/main" id="{8BD0737C-3489-A441-9613-7FFDCD177C91}"/>
              </a:ext>
            </a:extLst>
          </p:cNvPr>
          <p:cNvSpPr>
            <a:spLocks noGrp="1"/>
          </p:cNvSpPr>
          <p:nvPr>
            <p:ph type="body" sz="half" idx="2"/>
          </p:nvPr>
        </p:nvSpPr>
        <p:spPr/>
        <p:txBody>
          <a:bodyPr/>
          <a:lstStyle/>
          <a:p>
            <a:endParaRPr lang="en-US"/>
          </a:p>
        </p:txBody>
      </p:sp>
      <p:pic>
        <p:nvPicPr>
          <p:cNvPr id="6" name="Picture 6">
            <a:extLst>
              <a:ext uri="{FF2B5EF4-FFF2-40B4-BE49-F238E27FC236}">
                <a16:creationId xmlns:a16="http://schemas.microsoft.com/office/drawing/2014/main" id="{B2056AC2-15AB-4E4A-8B77-F1A10792365B}"/>
              </a:ext>
            </a:extLst>
          </p:cNvPr>
          <p:cNvPicPr>
            <a:picLocks noChangeAspect="1"/>
          </p:cNvPicPr>
          <p:nvPr/>
        </p:nvPicPr>
        <p:blipFill>
          <a:blip r:embed="rId2"/>
          <a:stretch>
            <a:fillRect/>
          </a:stretch>
        </p:blipFill>
        <p:spPr>
          <a:xfrm>
            <a:off x="1884536" y="2288389"/>
            <a:ext cx="3050392" cy="4207197"/>
          </a:xfrm>
          <a:prstGeom prst="rect">
            <a:avLst/>
          </a:prstGeom>
        </p:spPr>
      </p:pic>
    </p:spTree>
    <p:extLst>
      <p:ext uri="{BB962C8B-B14F-4D97-AF65-F5344CB8AC3E}">
        <p14:creationId xmlns:p14="http://schemas.microsoft.com/office/powerpoint/2010/main" val="1711949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21AF1-FFC1-E74A-81EF-FE0B690ADA76}"/>
              </a:ext>
            </a:extLst>
          </p:cNvPr>
          <p:cNvSpPr>
            <a:spLocks noGrp="1"/>
          </p:cNvSpPr>
          <p:nvPr>
            <p:ph type="title"/>
          </p:nvPr>
        </p:nvSpPr>
        <p:spPr/>
        <p:txBody>
          <a:bodyPr/>
          <a:lstStyle/>
          <a:p>
            <a:r>
              <a:rPr lang="en-GB" b="1" i="0">
                <a:effectLst/>
              </a:rPr>
              <a:t>Adding Manure and Fertilisers</a:t>
            </a:r>
            <a:endParaRPr lang="en-US"/>
          </a:p>
        </p:txBody>
      </p:sp>
      <p:sp>
        <p:nvSpPr>
          <p:cNvPr id="3" name="Content Placeholder 2">
            <a:extLst>
              <a:ext uri="{FF2B5EF4-FFF2-40B4-BE49-F238E27FC236}">
                <a16:creationId xmlns:a16="http://schemas.microsoft.com/office/drawing/2014/main" id="{DE2FC8A8-E87F-3742-8A35-E6922AFB8CB2}"/>
              </a:ext>
            </a:extLst>
          </p:cNvPr>
          <p:cNvSpPr>
            <a:spLocks noGrp="1"/>
          </p:cNvSpPr>
          <p:nvPr>
            <p:ph idx="1"/>
          </p:nvPr>
        </p:nvSpPr>
        <p:spPr>
          <a:xfrm>
            <a:off x="3797304" y="808056"/>
            <a:ext cx="7796540" cy="3997828"/>
          </a:xfrm>
        </p:spPr>
        <p:txBody>
          <a:bodyPr>
            <a:normAutofit/>
          </a:bodyPr>
          <a:lstStyle/>
          <a:p>
            <a:endParaRPr lang="en-GB" sz="2400" b="0" i="0">
              <a:effectLst/>
            </a:endParaRPr>
          </a:p>
          <a:p>
            <a:r>
              <a:rPr lang="en-GB" sz="2400" b="1" i="0">
                <a:effectLst/>
                <a:latin typeface="Open Sans"/>
              </a:rPr>
              <a:t>Why are manure and fertilisers added to the soil?</a:t>
            </a:r>
            <a:endParaRPr lang="en-GB" sz="2400" i="0">
              <a:effectLst/>
              <a:latin typeface="Open Sans"/>
            </a:endParaRPr>
          </a:p>
          <a:p>
            <a:r>
              <a:rPr lang="en-GB" sz="2400" i="0">
                <a:effectLst/>
                <a:latin typeface="Open Sans"/>
              </a:rPr>
              <a:t>When crop after crop is grown in the same field, the soil becomes poor in certain nutrients. Manure and fertilisers are added to the soil to replenish it with nutrients to ensure healthy growth of plants.</a:t>
            </a:r>
          </a:p>
          <a:p>
            <a:endParaRPr lang="en-US" sz="2400"/>
          </a:p>
        </p:txBody>
      </p:sp>
    </p:spTree>
    <p:extLst>
      <p:ext uri="{BB962C8B-B14F-4D97-AF65-F5344CB8AC3E}">
        <p14:creationId xmlns:p14="http://schemas.microsoft.com/office/powerpoint/2010/main" val="1273069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6E460-F122-3047-BC98-EA85277A5FC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5562EC-A497-C843-8107-C8ACC4F8EE29}"/>
              </a:ext>
            </a:extLst>
          </p:cNvPr>
          <p:cNvSpPr>
            <a:spLocks noGrp="1"/>
          </p:cNvSpPr>
          <p:nvPr>
            <p:ph idx="1"/>
          </p:nvPr>
        </p:nvSpPr>
        <p:spPr/>
        <p:txBody>
          <a:bodyPr>
            <a:noAutofit/>
          </a:bodyPr>
          <a:lstStyle/>
          <a:p>
            <a:pPr marL="0" indent="0">
              <a:buNone/>
            </a:pPr>
            <a:r>
              <a:rPr lang="en-GB" sz="1600" b="1">
                <a:effectLst/>
              </a:rPr>
              <a:t>What are different types of manure that farmers can use?</a:t>
            </a:r>
            <a:endParaRPr lang="en-GB" sz="1600" b="0">
              <a:effectLst/>
            </a:endParaRPr>
          </a:p>
          <a:p>
            <a:r>
              <a:rPr lang="en-GB" sz="1600" i="0">
                <a:effectLst/>
                <a:latin typeface="Open Sans"/>
              </a:rPr>
              <a:t>Manure can be of various types, such as:</a:t>
            </a:r>
          </a:p>
          <a:p>
            <a:r>
              <a:rPr lang="en-GB" sz="1600" b="1" i="0">
                <a:effectLst/>
                <a:latin typeface="Open Sans"/>
              </a:rPr>
              <a:t>Natural Organic Manure:</a:t>
            </a:r>
            <a:r>
              <a:rPr lang="en-GB" sz="1600" i="0">
                <a:effectLst/>
                <a:latin typeface="Open Sans"/>
              </a:rPr>
              <a:t> This includes raw manure, compost, and green manure:</a:t>
            </a:r>
          </a:p>
          <a:p>
            <a:pPr lvl="1"/>
            <a:r>
              <a:rPr lang="en-GB" sz="1600" i="0">
                <a:effectLst/>
                <a:latin typeface="Open Sans"/>
              </a:rPr>
              <a:t>Raw manure is a mixture of cattle and domestic waste.</a:t>
            </a:r>
          </a:p>
          <a:p>
            <a:pPr lvl="1"/>
            <a:r>
              <a:rPr lang="en-GB" sz="1600" i="0">
                <a:effectLst/>
                <a:latin typeface="Open Sans"/>
              </a:rPr>
              <a:t>Compost is well-rotted plant and animal residue.</a:t>
            </a:r>
          </a:p>
          <a:p>
            <a:pPr lvl="1"/>
            <a:r>
              <a:rPr lang="en-GB" sz="1600" i="0">
                <a:effectLst/>
                <a:latin typeface="Open Sans"/>
              </a:rPr>
              <a:t>Green Manure are crops grown in the field as the pure crop or as an intercrop between the main crops – and then, buried in the field to enrich the soil.</a:t>
            </a:r>
          </a:p>
          <a:p>
            <a:r>
              <a:rPr lang="en-GB" sz="1600" b="1" i="0">
                <a:effectLst/>
                <a:latin typeface="Open Sans"/>
              </a:rPr>
              <a:t>Biofertilizers:</a:t>
            </a:r>
            <a:r>
              <a:rPr lang="en-GB" sz="1600" i="0">
                <a:effectLst/>
                <a:latin typeface="Open Sans"/>
              </a:rPr>
              <a:t> These are the nitrogen-fixing organisms that are widely used in organic farming and make agriculture sustainable. These include Rhizobium, Azotobacter, blue-green algae, and Mycorrizae (a type of fungi that increases phosphorus uptake in fruit crops like papaya and citrus fruits).</a:t>
            </a:r>
          </a:p>
          <a:p>
            <a:r>
              <a:rPr lang="en-GB" sz="1600" b="1" i="0">
                <a:effectLst/>
                <a:latin typeface="Open Sans"/>
              </a:rPr>
              <a:t>Vermi-Compost:</a:t>
            </a:r>
            <a:r>
              <a:rPr lang="en-GB" sz="1600" i="0">
                <a:effectLst/>
                <a:latin typeface="Open Sans"/>
              </a:rPr>
              <a:t> It is a type of compost which is made using earthworms.</a:t>
            </a:r>
          </a:p>
          <a:p>
            <a:pPr marL="0" indent="0">
              <a:buNone/>
            </a:pPr>
            <a:endParaRPr lang="en-US" sz="1600"/>
          </a:p>
        </p:txBody>
      </p:sp>
    </p:spTree>
    <p:extLst>
      <p:ext uri="{BB962C8B-B14F-4D97-AF65-F5344CB8AC3E}">
        <p14:creationId xmlns:p14="http://schemas.microsoft.com/office/powerpoint/2010/main" val="3485063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A886A-C27B-FD46-BC9A-D5A256D0D2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6368C2-CD46-A34E-9A51-3C6C9001B51A}"/>
              </a:ext>
            </a:extLst>
          </p:cNvPr>
          <p:cNvSpPr>
            <a:spLocks noGrp="1"/>
          </p:cNvSpPr>
          <p:nvPr>
            <p:ph idx="1"/>
          </p:nvPr>
        </p:nvSpPr>
        <p:spPr/>
        <p:txBody>
          <a:bodyPr>
            <a:normAutofit lnSpcReduction="10000"/>
          </a:bodyPr>
          <a:lstStyle/>
          <a:p>
            <a:r>
              <a:rPr lang="en-GB" b="1">
                <a:effectLst/>
              </a:rPr>
              <a:t>What are the three methods of replenishing the soil with nutrients?</a:t>
            </a:r>
            <a:endParaRPr lang="en-GB" b="0">
              <a:effectLst/>
            </a:endParaRPr>
          </a:p>
          <a:p>
            <a:r>
              <a:rPr lang="en-GB" i="0">
                <a:effectLst/>
                <a:latin typeface="Open Sans"/>
              </a:rPr>
              <a:t>The three methods of replenishing the soil are:</a:t>
            </a:r>
          </a:p>
          <a:p>
            <a:r>
              <a:rPr lang="en-GB" i="0">
                <a:effectLst/>
                <a:latin typeface="Open Sans"/>
              </a:rPr>
              <a:t>Adding organic manure to the soil,</a:t>
            </a:r>
          </a:p>
          <a:p>
            <a:r>
              <a:rPr lang="en-GB" i="0">
                <a:effectLst/>
                <a:latin typeface="Open Sans"/>
              </a:rPr>
              <a:t>Adding chemical fertilizers to the soil,</a:t>
            </a:r>
          </a:p>
          <a:p>
            <a:r>
              <a:rPr lang="en-GB" i="0">
                <a:effectLst/>
                <a:latin typeface="Open Sans"/>
              </a:rPr>
              <a:t>Leaving the field uncultivated (or fallow) between two crops, and</a:t>
            </a:r>
          </a:p>
          <a:p>
            <a:r>
              <a:rPr lang="en-GB" b="1" i="0">
                <a:effectLst/>
                <a:latin typeface="Open Sans"/>
              </a:rPr>
              <a:t>Crop rotation</a:t>
            </a:r>
            <a:r>
              <a:rPr lang="en-GB" i="0">
                <a:effectLst/>
                <a:latin typeface="Open Sans"/>
              </a:rPr>
              <a:t>, in which different crops are grown alternately to allow the soil to replenish with different nutrients.</a:t>
            </a:r>
          </a:p>
          <a:p>
            <a:endParaRPr lang="en-US"/>
          </a:p>
        </p:txBody>
      </p:sp>
    </p:spTree>
    <p:extLst>
      <p:ext uri="{BB962C8B-B14F-4D97-AF65-F5344CB8AC3E}">
        <p14:creationId xmlns:p14="http://schemas.microsoft.com/office/powerpoint/2010/main" val="479066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5CE0A-48E8-3F4D-9854-47362DE992CE}"/>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3FC7B51A-6DCC-8F40-BC3E-01123F43346D}"/>
              </a:ext>
            </a:extLst>
          </p:cNvPr>
          <p:cNvPicPr>
            <a:picLocks noGrp="1" noChangeAspect="1"/>
          </p:cNvPicPr>
          <p:nvPr>
            <p:ph idx="1"/>
          </p:nvPr>
        </p:nvPicPr>
        <p:blipFill>
          <a:blip r:embed="rId2"/>
          <a:stretch>
            <a:fillRect/>
          </a:stretch>
        </p:blipFill>
        <p:spPr>
          <a:xfrm>
            <a:off x="1364034" y="-1398329"/>
            <a:ext cx="9076153" cy="7848434"/>
          </a:xfrm>
        </p:spPr>
      </p:pic>
    </p:spTree>
    <p:extLst>
      <p:ext uri="{BB962C8B-B14F-4D97-AF65-F5344CB8AC3E}">
        <p14:creationId xmlns:p14="http://schemas.microsoft.com/office/powerpoint/2010/main" val="3168013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62D5-6A47-B14D-9BAE-9C7151D5D2C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A22C9E-0E3F-5F48-B118-7A0BB7C2F3E9}"/>
              </a:ext>
            </a:extLst>
          </p:cNvPr>
          <p:cNvSpPr>
            <a:spLocks noGrp="1"/>
          </p:cNvSpPr>
          <p:nvPr>
            <p:ph idx="1"/>
          </p:nvPr>
        </p:nvSpPr>
        <p:spPr/>
        <p:txBody>
          <a:bodyPr>
            <a:noAutofit/>
          </a:bodyPr>
          <a:lstStyle/>
          <a:p>
            <a:r>
              <a:rPr lang="en-GB" b="1" i="0">
                <a:effectLst/>
              </a:rPr>
              <a:t>Pros and Cons of using Fertilisers</a:t>
            </a:r>
            <a:endParaRPr lang="en-GB" b="0" i="0">
              <a:effectLst/>
            </a:endParaRPr>
          </a:p>
          <a:p>
            <a:r>
              <a:rPr lang="en-GB" b="1" i="0">
                <a:effectLst/>
                <a:latin typeface="Open Sans"/>
              </a:rPr>
              <a:t>Pros:</a:t>
            </a:r>
            <a:r>
              <a:rPr lang="en-GB" i="0">
                <a:effectLst/>
                <a:latin typeface="Open Sans"/>
              </a:rPr>
              <a:t> They are chemicals, rich in particular nutrients and help farmers get better yield of crops like wheat, paddy and maize.</a:t>
            </a:r>
            <a:br>
              <a:rPr lang="en-GB" i="0">
                <a:effectLst/>
                <a:latin typeface="Open Sans"/>
              </a:rPr>
            </a:br>
            <a:r>
              <a:rPr lang="en-GB" b="1" i="0">
                <a:effectLst/>
                <a:latin typeface="Open Sans"/>
              </a:rPr>
              <a:t>Cons:</a:t>
            </a:r>
            <a:r>
              <a:rPr lang="en-GB" i="0">
                <a:effectLst/>
                <a:latin typeface="Open Sans"/>
              </a:rPr>
              <a:t> They make soil less fertile and also cause water pollution.</a:t>
            </a:r>
          </a:p>
          <a:p>
            <a:r>
              <a:rPr lang="en-GB" b="1">
                <a:effectLst/>
              </a:rPr>
              <a:t>Why is Manure better than Fertilisers?</a:t>
            </a:r>
            <a:endParaRPr lang="en-GB" b="0">
              <a:effectLst/>
            </a:endParaRPr>
          </a:p>
          <a:p>
            <a:r>
              <a:rPr lang="en-GB" i="0">
                <a:effectLst/>
                <a:latin typeface="Open Sans"/>
              </a:rPr>
              <a:t>Organic Manure is better than Fertilisers because:</a:t>
            </a:r>
          </a:p>
          <a:p>
            <a:r>
              <a:rPr lang="en-GB" i="0">
                <a:effectLst/>
                <a:latin typeface="Open Sans"/>
              </a:rPr>
              <a:t>It adds humus to the soil and increases its water holding capacity,</a:t>
            </a:r>
          </a:p>
          <a:p>
            <a:r>
              <a:rPr lang="en-GB" i="0">
                <a:effectLst/>
                <a:latin typeface="Open Sans"/>
              </a:rPr>
              <a:t>Improves soil texture,</a:t>
            </a:r>
          </a:p>
          <a:p>
            <a:r>
              <a:rPr lang="en-GB" i="0">
                <a:effectLst/>
                <a:latin typeface="Open Sans"/>
              </a:rPr>
              <a:t>Makes soil porous which makes exchange of gases easier, and</a:t>
            </a:r>
          </a:p>
          <a:p>
            <a:r>
              <a:rPr lang="en-GB" i="0">
                <a:effectLst/>
                <a:latin typeface="Open Sans"/>
              </a:rPr>
              <a:t>Increases the number of friendly microbes</a:t>
            </a:r>
            <a:endParaRPr lang="en-US"/>
          </a:p>
        </p:txBody>
      </p:sp>
    </p:spTree>
    <p:extLst>
      <p:ext uri="{BB962C8B-B14F-4D97-AF65-F5344CB8AC3E}">
        <p14:creationId xmlns:p14="http://schemas.microsoft.com/office/powerpoint/2010/main" val="1338528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blip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22F0272-3878-4604-AA91-01CA8F08DEF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1" name="Picture 10">
            <a:extLst>
              <a:ext uri="{FF2B5EF4-FFF2-40B4-BE49-F238E27FC236}">
                <a16:creationId xmlns:a16="http://schemas.microsoft.com/office/drawing/2014/main" id="{1F60EAEC-22E3-4448-8F0A-9ADAA793A95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3" name="Rectangle 12">
            <a:extLst>
              <a:ext uri="{FF2B5EF4-FFF2-40B4-BE49-F238E27FC236}">
                <a16:creationId xmlns:a16="http://schemas.microsoft.com/office/drawing/2014/main" id="{355E0F90-3FFF-4E04-B3C8-3C969A415D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EC63A4EF-A033-4ED0-9EB6-6E1A8D26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964965EE-80F2-417F-9652-5BFF14DA7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AA3C9611-CFD7-4C23-A8F2-00E7865A5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Picture 4" descr="A screenshot of a cell phone&#10;&#10;Description generated with very high confidence">
            <a:extLst>
              <a:ext uri="{FF2B5EF4-FFF2-40B4-BE49-F238E27FC236}">
                <a16:creationId xmlns:a16="http://schemas.microsoft.com/office/drawing/2014/main" id="{3CE92BB9-F777-4711-90B6-DF981024E018}"/>
              </a:ext>
            </a:extLst>
          </p:cNvPr>
          <p:cNvPicPr>
            <a:picLocks noGrp="1" noChangeAspect="1"/>
          </p:cNvPicPr>
          <p:nvPr>
            <p:ph idx="1"/>
          </p:nvPr>
        </p:nvPicPr>
        <p:blipFill>
          <a:blip r:embed="rId5"/>
          <a:stretch>
            <a:fillRect/>
          </a:stretch>
        </p:blipFill>
        <p:spPr>
          <a:xfrm>
            <a:off x="3429849" y="326017"/>
            <a:ext cx="5517141" cy="6210250"/>
          </a:xfrm>
          <a:prstGeom prst="rect">
            <a:avLst/>
          </a:prstGeom>
        </p:spPr>
      </p:pic>
    </p:spTree>
    <p:extLst>
      <p:ext uri="{BB962C8B-B14F-4D97-AF65-F5344CB8AC3E}">
        <p14:creationId xmlns:p14="http://schemas.microsoft.com/office/powerpoint/2010/main" val="3891095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B3758-E186-4894-9907-79AC073B3BD9}"/>
              </a:ext>
            </a:extLst>
          </p:cNvPr>
          <p:cNvSpPr>
            <a:spLocks noGrp="1"/>
          </p:cNvSpPr>
          <p:nvPr>
            <p:ph type="title"/>
          </p:nvPr>
        </p:nvSpPr>
        <p:spPr/>
        <p:txBody>
          <a:bodyPr/>
          <a:lstStyle/>
          <a:p>
            <a:r>
              <a:rPr lang="en-US">
                <a:cs typeface="Arial"/>
              </a:rPr>
              <a:t>Manures and fertilizers</a:t>
            </a:r>
            <a:endParaRPr lang="en-US"/>
          </a:p>
        </p:txBody>
      </p:sp>
      <p:sp>
        <p:nvSpPr>
          <p:cNvPr id="3" name="Content Placeholder 2">
            <a:extLst>
              <a:ext uri="{FF2B5EF4-FFF2-40B4-BE49-F238E27FC236}">
                <a16:creationId xmlns:a16="http://schemas.microsoft.com/office/drawing/2014/main" id="{7113A2C4-E73B-41A1-ACD1-A4B5325E922D}"/>
              </a:ext>
            </a:extLst>
          </p:cNvPr>
          <p:cNvSpPr>
            <a:spLocks noGrp="1"/>
          </p:cNvSpPr>
          <p:nvPr>
            <p:ph idx="1"/>
          </p:nvPr>
        </p:nvSpPr>
        <p:spPr/>
        <p:txBody>
          <a:bodyPr/>
          <a:lstStyle/>
          <a:p>
            <a:pPr marL="344170" indent="-344170"/>
            <a:r>
              <a:rPr lang="en-US" dirty="0">
                <a:ea typeface="+mn-lt"/>
                <a:cs typeface="+mn-lt"/>
                <a:hlinkClick r:id="rId2"/>
              </a:rPr>
              <a:t>https://www.youtube.com/watch?v=TjbxOEEOCh0</a:t>
            </a:r>
            <a:endParaRPr lang="en-US">
              <a:cs typeface="Arial" panose="020B0604020202020204"/>
            </a:endParaRPr>
          </a:p>
        </p:txBody>
      </p:sp>
    </p:spTree>
    <p:extLst>
      <p:ext uri="{BB962C8B-B14F-4D97-AF65-F5344CB8AC3E}">
        <p14:creationId xmlns:p14="http://schemas.microsoft.com/office/powerpoint/2010/main" val="402883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5F79B-A1C9-474B-A6A1-27D5F12636CE}"/>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DCE3E049-9880-2741-AED0-3E0B0BE908C1}"/>
              </a:ext>
            </a:extLst>
          </p:cNvPr>
          <p:cNvPicPr>
            <a:picLocks noGrp="1" noChangeAspect="1"/>
          </p:cNvPicPr>
          <p:nvPr>
            <p:ph idx="1"/>
          </p:nvPr>
        </p:nvPicPr>
        <p:blipFill>
          <a:blip r:embed="rId2"/>
          <a:stretch>
            <a:fillRect/>
          </a:stretch>
        </p:blipFill>
        <p:spPr>
          <a:xfrm>
            <a:off x="1320362" y="1"/>
            <a:ext cx="10719986" cy="6858000"/>
          </a:xfrm>
        </p:spPr>
      </p:pic>
    </p:spTree>
    <p:extLst>
      <p:ext uri="{BB962C8B-B14F-4D97-AF65-F5344CB8AC3E}">
        <p14:creationId xmlns:p14="http://schemas.microsoft.com/office/powerpoint/2010/main" val="1032488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4B5FF-5E5E-C04F-B0A8-9C52180F96B2}"/>
              </a:ext>
            </a:extLst>
          </p:cNvPr>
          <p:cNvSpPr>
            <a:spLocks noGrp="1"/>
          </p:cNvSpPr>
          <p:nvPr>
            <p:ph type="title"/>
          </p:nvPr>
        </p:nvSpPr>
        <p:spPr/>
        <p:txBody>
          <a:bodyPr>
            <a:normAutofit fontScale="90000"/>
          </a:bodyPr>
          <a:lstStyle/>
          <a:p>
            <a:r>
              <a:rPr lang="en-GB"/>
              <a:t>BASIC PRACTICES OF CROP PRODUCTION</a:t>
            </a:r>
            <a:br>
              <a:rPr lang="en-GB"/>
            </a:br>
            <a:endParaRPr lang="en-US"/>
          </a:p>
        </p:txBody>
      </p:sp>
      <p:sp>
        <p:nvSpPr>
          <p:cNvPr id="7" name="Content Placeholder 2">
            <a:extLst>
              <a:ext uri="{FF2B5EF4-FFF2-40B4-BE49-F238E27FC236}">
                <a16:creationId xmlns:a16="http://schemas.microsoft.com/office/drawing/2014/main" id="{8AA11ACA-80CE-1B43-8218-A263B80F62B2}"/>
              </a:ext>
            </a:extLst>
          </p:cNvPr>
          <p:cNvSpPr txBox="1">
            <a:spLocks noGrp="1"/>
          </p:cNvSpPr>
          <p:nvPr>
            <p:ph idx="1"/>
          </p:nvPr>
        </p:nvSpPr>
        <p:spPr>
          <a:xfrm>
            <a:off x="445495" y="2299786"/>
            <a:ext cx="7796540" cy="3997828"/>
          </a:xfrm>
          <a:prstGeom prst="rect">
            <a:avLst/>
          </a:prstGeom>
        </p:spPr>
        <p:txBody>
          <a:bodyPr vert="horz" lIns="91440" tIns="45720" rIns="91440" bIns="45720" rtlCol="0" anchor="ctr">
            <a:normAutofit fontScale="70000" lnSpcReduction="20000"/>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r>
              <a:rPr lang="en-GB" b="1">
                <a:latin typeface="Open Sans"/>
              </a:rPr>
              <a:t>Seven agricultural practices followed while growing a crop are:</a:t>
            </a:r>
          </a:p>
          <a:p>
            <a:r>
              <a:rPr lang="en-GB" b="1">
                <a:latin typeface="Open Sans"/>
              </a:rPr>
              <a:t>Preparation of Soil: To loosen and turn the soil.</a:t>
            </a:r>
          </a:p>
          <a:p>
            <a:r>
              <a:rPr lang="en-GB" b="1">
                <a:latin typeface="Open Sans"/>
              </a:rPr>
              <a:t>Sowing: Planting of seeds of a crop in soil.</a:t>
            </a:r>
          </a:p>
          <a:p>
            <a:r>
              <a:rPr lang="en-GB" b="1">
                <a:latin typeface="Open Sans"/>
              </a:rPr>
              <a:t>Adding Manure and Fertilisers: Adding essential nutrients to soil for growth and development of plants.</a:t>
            </a:r>
          </a:p>
          <a:p>
            <a:r>
              <a:rPr lang="en-GB" b="1">
                <a:latin typeface="Open Sans"/>
              </a:rPr>
              <a:t>Irrigation: Supplying water to plants at regular intervals.</a:t>
            </a:r>
          </a:p>
          <a:p>
            <a:r>
              <a:rPr lang="en-GB" b="1">
                <a:latin typeface="Open Sans"/>
              </a:rPr>
              <a:t>Protection from Weeds: Removal of unwanted plants from the cultivated field to allow crops proper access to lights, space, and nutrients.</a:t>
            </a:r>
          </a:p>
          <a:p>
            <a:r>
              <a:rPr lang="en-GB" b="1">
                <a:latin typeface="Open Sans"/>
              </a:rPr>
              <a:t>Harvesting: Cutting mature crops from fields.</a:t>
            </a:r>
          </a:p>
          <a:p>
            <a:r>
              <a:rPr lang="en-GB" b="1">
                <a:latin typeface="Open Sans"/>
              </a:rPr>
              <a:t>Storage: Keeping grains or produce safe from rats, insects, microorganisms and moisture.</a:t>
            </a:r>
          </a:p>
          <a:p>
            <a:endParaRPr lang="en-US" b="1"/>
          </a:p>
        </p:txBody>
      </p:sp>
    </p:spTree>
    <p:extLst>
      <p:ext uri="{BB962C8B-B14F-4D97-AF65-F5344CB8AC3E}">
        <p14:creationId xmlns:p14="http://schemas.microsoft.com/office/powerpoint/2010/main" val="2015093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4CC7-6B88-F04F-847C-2C638205D40F}"/>
              </a:ext>
            </a:extLst>
          </p:cNvPr>
          <p:cNvSpPr>
            <a:spLocks noGrp="1"/>
          </p:cNvSpPr>
          <p:nvPr>
            <p:ph type="title"/>
          </p:nvPr>
        </p:nvSpPr>
        <p:spPr/>
        <p:txBody>
          <a:bodyPr/>
          <a:lstStyle/>
          <a:p>
            <a:r>
              <a:rPr lang="en-GB" b="1" i="0">
                <a:effectLst/>
              </a:rPr>
              <a:t>Preparation of Soil</a:t>
            </a:r>
            <a:br>
              <a:rPr lang="en-GB" b="0" i="0">
                <a:effectLst/>
              </a:rPr>
            </a:br>
            <a:endParaRPr lang="en-US"/>
          </a:p>
        </p:txBody>
      </p:sp>
      <p:sp>
        <p:nvSpPr>
          <p:cNvPr id="3" name="Content Placeholder 2">
            <a:extLst>
              <a:ext uri="{FF2B5EF4-FFF2-40B4-BE49-F238E27FC236}">
                <a16:creationId xmlns:a16="http://schemas.microsoft.com/office/drawing/2014/main" id="{E884513F-BF32-7241-8EF0-B2100A6F9F9A}"/>
              </a:ext>
            </a:extLst>
          </p:cNvPr>
          <p:cNvSpPr>
            <a:spLocks noGrp="1"/>
          </p:cNvSpPr>
          <p:nvPr>
            <p:ph idx="1"/>
          </p:nvPr>
        </p:nvSpPr>
        <p:spPr/>
        <p:txBody>
          <a:bodyPr>
            <a:noAutofit/>
          </a:bodyPr>
          <a:lstStyle/>
          <a:p>
            <a:r>
              <a:rPr lang="en-GB" sz="1600" b="1">
                <a:effectLst/>
              </a:rPr>
              <a:t>Why do we loosen or turn the soil?</a:t>
            </a:r>
            <a:endParaRPr lang="en-GB" sz="1600" b="0">
              <a:effectLst/>
            </a:endParaRPr>
          </a:p>
          <a:p>
            <a:r>
              <a:rPr lang="en-GB" sz="1600" i="0">
                <a:effectLst/>
                <a:latin typeface="Open Sans"/>
              </a:rPr>
              <a:t>Loosening the soil is important because it:</a:t>
            </a:r>
          </a:p>
          <a:p>
            <a:r>
              <a:rPr lang="en-GB" sz="1600" i="0">
                <a:effectLst/>
                <a:latin typeface="Open Sans"/>
              </a:rPr>
              <a:t>allows the toots to go deeper into the soil and yet, breathe easily (allowing air to reach the roots),</a:t>
            </a:r>
          </a:p>
          <a:p>
            <a:r>
              <a:rPr lang="en-GB" sz="1600" i="0">
                <a:effectLst/>
                <a:latin typeface="Open Sans"/>
              </a:rPr>
              <a:t>helps in growth of microbes and earthworms that add humus to the soil and turn and loosen the soil further, and</a:t>
            </a:r>
          </a:p>
          <a:p>
            <a:r>
              <a:rPr lang="en-GB" sz="1600" i="0">
                <a:effectLst/>
                <a:latin typeface="Open Sans"/>
              </a:rPr>
              <a:t>nutrient-rich soil comes to the top and can be used by plants.</a:t>
            </a:r>
          </a:p>
          <a:p>
            <a:r>
              <a:rPr lang="en-GB" sz="1600" i="0">
                <a:effectLst/>
                <a:latin typeface="Open Sans"/>
              </a:rPr>
              <a:t>The process used to loosen and turn the soil is called </a:t>
            </a:r>
            <a:r>
              <a:rPr lang="en-GB" sz="1600" b="1" i="0">
                <a:effectLst/>
                <a:latin typeface="Open Sans"/>
              </a:rPr>
              <a:t>Tilling </a:t>
            </a:r>
            <a:r>
              <a:rPr lang="en-GB" sz="1600" i="0">
                <a:effectLst/>
                <a:latin typeface="Open Sans"/>
              </a:rPr>
              <a:t>or </a:t>
            </a:r>
            <a:r>
              <a:rPr lang="en-GB" sz="1600" b="1" i="0">
                <a:effectLst/>
                <a:latin typeface="Open Sans"/>
              </a:rPr>
              <a:t>Ploughing. </a:t>
            </a:r>
            <a:r>
              <a:rPr lang="en-GB" sz="1600" i="0">
                <a:effectLst/>
                <a:latin typeface="Open Sans"/>
              </a:rPr>
              <a:t>After tilling, </a:t>
            </a:r>
            <a:r>
              <a:rPr lang="en-GB" sz="1600" b="1" i="0">
                <a:effectLst/>
                <a:latin typeface="Open Sans"/>
              </a:rPr>
              <a:t>Levelling </a:t>
            </a:r>
            <a:r>
              <a:rPr lang="en-GB" sz="1600" i="0">
                <a:effectLst/>
                <a:latin typeface="Open Sans"/>
              </a:rPr>
              <a:t>is donein which the big clumps of soil called crumbs are broken (and levelled). Levelling the field helps in the process of sowing and irrigation.</a:t>
            </a:r>
          </a:p>
        </p:txBody>
      </p:sp>
      <p:pic>
        <p:nvPicPr>
          <p:cNvPr id="5" name="Picture 5">
            <a:extLst>
              <a:ext uri="{FF2B5EF4-FFF2-40B4-BE49-F238E27FC236}">
                <a16:creationId xmlns:a16="http://schemas.microsoft.com/office/drawing/2014/main" id="{CD3E7B65-CD80-0648-BD0A-453224A69E79}"/>
              </a:ext>
            </a:extLst>
          </p:cNvPr>
          <p:cNvPicPr>
            <a:picLocks noChangeAspect="1"/>
          </p:cNvPicPr>
          <p:nvPr/>
        </p:nvPicPr>
        <p:blipFill>
          <a:blip r:embed="rId2"/>
          <a:stretch>
            <a:fillRect/>
          </a:stretch>
        </p:blipFill>
        <p:spPr>
          <a:xfrm>
            <a:off x="0" y="0"/>
            <a:ext cx="3043452" cy="5418667"/>
          </a:xfrm>
          <a:prstGeom prst="rect">
            <a:avLst/>
          </a:prstGeom>
        </p:spPr>
      </p:pic>
    </p:spTree>
    <p:extLst>
      <p:ext uri="{BB962C8B-B14F-4D97-AF65-F5344CB8AC3E}">
        <p14:creationId xmlns:p14="http://schemas.microsoft.com/office/powerpoint/2010/main" val="3906984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13542-5746-024E-9ABD-8F17BAC2AD66}"/>
              </a:ext>
            </a:extLst>
          </p:cNvPr>
          <p:cNvSpPr>
            <a:spLocks noGrp="1"/>
          </p:cNvSpPr>
          <p:nvPr>
            <p:ph type="title"/>
          </p:nvPr>
        </p:nvSpPr>
        <p:spPr/>
        <p:txBody>
          <a:bodyPr/>
          <a:lstStyle/>
          <a:p>
            <a:r>
              <a:rPr lang="en-GB"/>
              <a:t>Levelling</a:t>
            </a:r>
            <a:endParaRPr lang="en-US"/>
          </a:p>
        </p:txBody>
      </p:sp>
      <p:sp>
        <p:nvSpPr>
          <p:cNvPr id="3" name="Content Placeholder 2">
            <a:extLst>
              <a:ext uri="{FF2B5EF4-FFF2-40B4-BE49-F238E27FC236}">
                <a16:creationId xmlns:a16="http://schemas.microsoft.com/office/drawing/2014/main" id="{B8196A44-A98A-E547-A010-B6E0D1EA86B5}"/>
              </a:ext>
            </a:extLst>
          </p:cNvPr>
          <p:cNvSpPr>
            <a:spLocks noGrp="1"/>
          </p:cNvSpPr>
          <p:nvPr>
            <p:ph idx="1"/>
          </p:nvPr>
        </p:nvSpPr>
        <p:spPr>
          <a:xfrm>
            <a:off x="4226911" y="2052116"/>
            <a:ext cx="6343227" cy="3997828"/>
          </a:xfrm>
        </p:spPr>
        <p:txBody>
          <a:bodyPr/>
          <a:lstStyle/>
          <a:p>
            <a:pPr marL="0" indent="0">
              <a:buNone/>
            </a:pPr>
            <a:endParaRPr lang="en-GB" b="0">
              <a:effectLst/>
            </a:endParaRPr>
          </a:p>
          <a:p>
            <a:r>
              <a:rPr lang="en-GB" i="0">
                <a:effectLst/>
                <a:latin typeface="Open Sans"/>
              </a:rPr>
              <a:t>Land levelling is typically done in mildly sloping lands where farmers use surface irrigation methods such as furrows, borders, basins or floods. It ensures uniform distribution of irrigation water in the root zone of the crop. It also helps in seeding and managing the crop better, which means that the yield and quality of the crop is better.</a:t>
            </a:r>
          </a:p>
          <a:p>
            <a:endParaRPr lang="en-US"/>
          </a:p>
        </p:txBody>
      </p:sp>
      <p:pic>
        <p:nvPicPr>
          <p:cNvPr id="6" name="Picture 6">
            <a:extLst>
              <a:ext uri="{FF2B5EF4-FFF2-40B4-BE49-F238E27FC236}">
                <a16:creationId xmlns:a16="http://schemas.microsoft.com/office/drawing/2014/main" id="{F8539747-F164-EC45-BD5B-60D6FD94FAD5}"/>
              </a:ext>
            </a:extLst>
          </p:cNvPr>
          <p:cNvPicPr>
            <a:picLocks noChangeAspect="1"/>
          </p:cNvPicPr>
          <p:nvPr/>
        </p:nvPicPr>
        <p:blipFill>
          <a:blip r:embed="rId2"/>
          <a:stretch>
            <a:fillRect/>
          </a:stretch>
        </p:blipFill>
        <p:spPr>
          <a:xfrm>
            <a:off x="0" y="1"/>
            <a:ext cx="3997369" cy="6858000"/>
          </a:xfrm>
          <a:prstGeom prst="rect">
            <a:avLst/>
          </a:prstGeom>
        </p:spPr>
      </p:pic>
    </p:spTree>
    <p:extLst>
      <p:ext uri="{BB962C8B-B14F-4D97-AF65-F5344CB8AC3E}">
        <p14:creationId xmlns:p14="http://schemas.microsoft.com/office/powerpoint/2010/main" val="1552137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FB70D-9439-974F-A45B-4FDF3E35AA4B}"/>
              </a:ext>
            </a:extLst>
          </p:cNvPr>
          <p:cNvSpPr>
            <a:spLocks noGrp="1"/>
          </p:cNvSpPr>
          <p:nvPr>
            <p:ph type="title"/>
          </p:nvPr>
        </p:nvSpPr>
        <p:spPr/>
        <p:txBody>
          <a:bodyPr/>
          <a:lstStyle/>
          <a:p>
            <a:r>
              <a:rPr lang="en-GB"/>
              <a:t>SOWING</a:t>
            </a:r>
            <a:endParaRPr lang="en-US"/>
          </a:p>
        </p:txBody>
      </p:sp>
      <p:sp>
        <p:nvSpPr>
          <p:cNvPr id="3" name="Content Placeholder 2">
            <a:extLst>
              <a:ext uri="{FF2B5EF4-FFF2-40B4-BE49-F238E27FC236}">
                <a16:creationId xmlns:a16="http://schemas.microsoft.com/office/drawing/2014/main" id="{2CA26C6A-D26F-5D4F-A20E-52B1184536C5}"/>
              </a:ext>
            </a:extLst>
          </p:cNvPr>
          <p:cNvSpPr>
            <a:spLocks noGrp="1"/>
          </p:cNvSpPr>
          <p:nvPr>
            <p:ph idx="1"/>
          </p:nvPr>
        </p:nvSpPr>
        <p:spPr/>
        <p:txBody>
          <a:bodyPr>
            <a:normAutofit/>
          </a:bodyPr>
          <a:lstStyle/>
          <a:p>
            <a:pPr marL="0" indent="0">
              <a:buNone/>
            </a:pPr>
            <a:r>
              <a:rPr lang="en-GB" i="0">
                <a:effectLst/>
                <a:latin typeface="Open Sans"/>
              </a:rPr>
              <a:t>Farmers should use good-quality seeds that are clean, healthy and give high yield. Selection of the right variety of seeds depends on the soil, climate, irrigation method, and other regional factors.</a:t>
            </a:r>
          </a:p>
          <a:p>
            <a:r>
              <a:rPr lang="en-GB" i="0">
                <a:effectLst/>
                <a:latin typeface="Open Sans"/>
              </a:rPr>
              <a:t>The Ministry of Agriculture in India has set up a national-level organisation called the </a:t>
            </a:r>
            <a:r>
              <a:rPr lang="en-GB" b="1" i="0">
                <a:effectLst/>
                <a:latin typeface="Open Sans"/>
              </a:rPr>
              <a:t>National Seeds Corporation</a:t>
            </a:r>
            <a:r>
              <a:rPr lang="en-GB" i="0">
                <a:effectLst/>
                <a:latin typeface="Open Sans"/>
              </a:rPr>
              <a:t> (NSCC) that tests the quality of seeds. State Seeds Corporations and Agricultural Universities have also set up seed testing laboratories throughout India. These labs test seeds for their:</a:t>
            </a:r>
          </a:p>
          <a:p>
            <a:endParaRPr lang="en-US"/>
          </a:p>
        </p:txBody>
      </p:sp>
    </p:spTree>
    <p:extLst>
      <p:ext uri="{BB962C8B-B14F-4D97-AF65-F5344CB8AC3E}">
        <p14:creationId xmlns:p14="http://schemas.microsoft.com/office/powerpoint/2010/main" val="735481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44266-08A5-7F49-BD11-3DCEED30AB4E}"/>
              </a:ext>
            </a:extLst>
          </p:cNvPr>
          <p:cNvSpPr>
            <a:spLocks noGrp="1"/>
          </p:cNvSpPr>
          <p:nvPr>
            <p:ph type="title"/>
          </p:nvPr>
        </p:nvSpPr>
        <p:spPr/>
        <p:txBody>
          <a:bodyPr>
            <a:normAutofit/>
          </a:bodyPr>
          <a:lstStyle/>
          <a:p>
            <a:r>
              <a:rPr lang="en-GB" b="1"/>
              <a:t>Pr</a:t>
            </a:r>
            <a:r>
              <a:rPr lang="en-GB" b="1">
                <a:effectLst/>
              </a:rPr>
              <a:t>ecautions to be taken while sowing</a:t>
            </a:r>
            <a:br>
              <a:rPr lang="en-GB" b="0">
                <a:effectLst/>
              </a:rPr>
            </a:br>
            <a:endParaRPr lang="en-US"/>
          </a:p>
        </p:txBody>
      </p:sp>
      <p:sp>
        <p:nvSpPr>
          <p:cNvPr id="3" name="Content Placeholder 2">
            <a:extLst>
              <a:ext uri="{FF2B5EF4-FFF2-40B4-BE49-F238E27FC236}">
                <a16:creationId xmlns:a16="http://schemas.microsoft.com/office/drawing/2014/main" id="{68E3433F-B568-9B4A-880E-611F5DBB118F}"/>
              </a:ext>
            </a:extLst>
          </p:cNvPr>
          <p:cNvSpPr>
            <a:spLocks noGrp="1"/>
          </p:cNvSpPr>
          <p:nvPr>
            <p:ph idx="1"/>
          </p:nvPr>
        </p:nvSpPr>
        <p:spPr/>
        <p:txBody>
          <a:bodyPr/>
          <a:lstStyle/>
          <a:p>
            <a:r>
              <a:rPr lang="en-GB" i="0">
                <a:effectLst/>
                <a:latin typeface="Open Sans"/>
              </a:rPr>
              <a:t>While sowing seeds, it is essential to make sure that:</a:t>
            </a:r>
          </a:p>
          <a:p>
            <a:r>
              <a:rPr lang="en-GB" i="0">
                <a:effectLst/>
                <a:latin typeface="Open Sans"/>
              </a:rPr>
              <a:t>Seeds are healthy and of high quality.</a:t>
            </a:r>
          </a:p>
          <a:p>
            <a:r>
              <a:rPr lang="en-GB" i="0">
                <a:effectLst/>
                <a:latin typeface="Open Sans"/>
              </a:rPr>
              <a:t>They are planted at correct distance from each other so that they can get proper light, water and nutrients from soil.</a:t>
            </a:r>
          </a:p>
          <a:p>
            <a:r>
              <a:rPr lang="en-GB" i="0">
                <a:effectLst/>
                <a:latin typeface="Open Sans"/>
              </a:rPr>
              <a:t>They must be sown deep enough to protect them from animals and birds (which might eat them) and wind (which might blow them away) but not so deep that they may not get enough air to germinate.</a:t>
            </a:r>
          </a:p>
          <a:p>
            <a:endParaRPr lang="en-US"/>
          </a:p>
        </p:txBody>
      </p:sp>
    </p:spTree>
    <p:extLst>
      <p:ext uri="{BB962C8B-B14F-4D97-AF65-F5344CB8AC3E}">
        <p14:creationId xmlns:p14="http://schemas.microsoft.com/office/powerpoint/2010/main" val="583705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89B01-95CA-944A-BC51-E5BADD81BD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A822CD-B496-0A4C-85A1-6EA898021AFE}"/>
              </a:ext>
            </a:extLst>
          </p:cNvPr>
          <p:cNvSpPr>
            <a:spLocks noGrp="1"/>
          </p:cNvSpPr>
          <p:nvPr>
            <p:ph idx="1"/>
          </p:nvPr>
        </p:nvSpPr>
        <p:spPr>
          <a:xfrm>
            <a:off x="2773599" y="808056"/>
            <a:ext cx="7796540" cy="5241888"/>
          </a:xfrm>
        </p:spPr>
        <p:txBody>
          <a:bodyPr>
            <a:normAutofit/>
          </a:bodyPr>
          <a:lstStyle/>
          <a:p>
            <a:r>
              <a:rPr lang="en-GB" b="1" i="0">
                <a:effectLst/>
                <a:latin typeface="Open Sans"/>
              </a:rPr>
              <a:t>Why it is better to sow seeds uniformly?</a:t>
            </a:r>
            <a:endParaRPr lang="en-GB" i="0">
              <a:effectLst/>
              <a:latin typeface="Open Sans"/>
            </a:endParaRPr>
          </a:p>
          <a:p>
            <a:r>
              <a:rPr lang="en-GB" i="0">
                <a:effectLst/>
                <a:latin typeface="Open Sans"/>
              </a:rPr>
              <a:t>Seeds should be planted at appropriate distance to avoid overcrowding of plants. It allows plants to get proper sunlight as well as sufficient water and nutrients from the soil.</a:t>
            </a:r>
          </a:p>
          <a:p>
            <a:r>
              <a:rPr lang="en-GB" b="1" i="0">
                <a:effectLst/>
                <a:latin typeface="Open Sans"/>
              </a:rPr>
              <a:t>Why are plants kept in small bags in nursery?</a:t>
            </a:r>
            <a:endParaRPr lang="en-GB" i="0">
              <a:effectLst/>
              <a:latin typeface="Open Sans"/>
            </a:endParaRPr>
          </a:p>
          <a:p>
            <a:r>
              <a:rPr lang="en-GB" i="0">
                <a:effectLst/>
                <a:latin typeface="Open Sans"/>
              </a:rPr>
              <a:t>Few plants (like paddy, forest plants, and flowering plants) are first grown in a nursery into seedlings and then, transplanted to plants manually. Keeping the seedlings in bags makes it easier to transfer them to another place.</a:t>
            </a:r>
          </a:p>
          <a:p>
            <a:endParaRPr lang="en-US"/>
          </a:p>
        </p:txBody>
      </p:sp>
    </p:spTree>
    <p:extLst>
      <p:ext uri="{BB962C8B-B14F-4D97-AF65-F5344CB8AC3E}">
        <p14:creationId xmlns:p14="http://schemas.microsoft.com/office/powerpoint/2010/main" val="2364682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CE9D8-1A62-D345-9D3D-3B4D523FB288}"/>
              </a:ext>
            </a:extLst>
          </p:cNvPr>
          <p:cNvSpPr>
            <a:spLocks noGrp="1"/>
          </p:cNvSpPr>
          <p:nvPr>
            <p:ph type="title"/>
          </p:nvPr>
        </p:nvSpPr>
        <p:spPr/>
        <p:txBody>
          <a:bodyPr/>
          <a:lstStyle/>
          <a:p>
            <a:r>
              <a:rPr lang="en-GB"/>
              <a:t>Tools used for sowing </a:t>
            </a:r>
            <a:endParaRPr lang="en-US"/>
          </a:p>
        </p:txBody>
      </p:sp>
      <p:pic>
        <p:nvPicPr>
          <p:cNvPr id="4" name="Picture 4">
            <a:extLst>
              <a:ext uri="{FF2B5EF4-FFF2-40B4-BE49-F238E27FC236}">
                <a16:creationId xmlns:a16="http://schemas.microsoft.com/office/drawing/2014/main" id="{7299FE65-7728-694D-8D71-2A91CEBF3462}"/>
              </a:ext>
            </a:extLst>
          </p:cNvPr>
          <p:cNvPicPr>
            <a:picLocks noGrp="1" noChangeAspect="1"/>
          </p:cNvPicPr>
          <p:nvPr>
            <p:ph idx="1"/>
          </p:nvPr>
        </p:nvPicPr>
        <p:blipFill>
          <a:blip r:embed="rId2"/>
          <a:stretch>
            <a:fillRect/>
          </a:stretch>
        </p:blipFill>
        <p:spPr>
          <a:xfrm>
            <a:off x="5548899" y="2052638"/>
            <a:ext cx="2245139" cy="3997325"/>
          </a:xfrm>
        </p:spPr>
      </p:pic>
    </p:spTree>
    <p:extLst>
      <p:ext uri="{BB962C8B-B14F-4D97-AF65-F5344CB8AC3E}">
        <p14:creationId xmlns:p14="http://schemas.microsoft.com/office/powerpoint/2010/main" val="11879047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006E3624ECFC548A4DF86F008EAC208" ma:contentTypeVersion="10" ma:contentTypeDescription="Create a new document." ma:contentTypeScope="" ma:versionID="936ed6109dfa721009e99b774bdba12f">
  <xsd:schema xmlns:xsd="http://www.w3.org/2001/XMLSchema" xmlns:xs="http://www.w3.org/2001/XMLSchema" xmlns:p="http://schemas.microsoft.com/office/2006/metadata/properties" xmlns:ns2="e91115c6-dbcc-4792-b5e1-0b7c1f988c2a" targetNamespace="http://schemas.microsoft.com/office/2006/metadata/properties" ma:root="true" ma:fieldsID="93b7438846f339fd8e79f4b7b31c08b3" ns2:_="">
    <xsd:import namespace="e91115c6-dbcc-4792-b5e1-0b7c1f988c2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1115c6-dbcc-4792-b5e1-0b7c1f988c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3A3935-14B9-45CA-850A-BC81AA466EE0}">
  <ds:schemaRefs>
    <ds:schemaRef ds:uri="http://schemas.microsoft.com/sharepoint/v3/contenttype/forms"/>
  </ds:schemaRefs>
</ds:datastoreItem>
</file>

<file path=customXml/itemProps2.xml><?xml version="1.0" encoding="utf-8"?>
<ds:datastoreItem xmlns:ds="http://schemas.openxmlformats.org/officeDocument/2006/customXml" ds:itemID="{9D06406D-FC4F-421B-B392-488571BC68E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E2F58F8-10CE-4040-82DF-3299C0C25F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1115c6-dbcc-4792-b5e1-0b7c1f988c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Madison</vt:lpstr>
      <vt:lpstr>CROP PRODUCTION</vt:lpstr>
      <vt:lpstr>PowerPoint Presentation</vt:lpstr>
      <vt:lpstr>BASIC PRACTICES OF CROP PRODUCTION </vt:lpstr>
      <vt:lpstr>Preparation of Soil </vt:lpstr>
      <vt:lpstr>Levelling</vt:lpstr>
      <vt:lpstr>SOWING</vt:lpstr>
      <vt:lpstr>Precautions to be taken while sowing </vt:lpstr>
      <vt:lpstr>PowerPoint Presentation</vt:lpstr>
      <vt:lpstr>Tools used for sowing </vt:lpstr>
      <vt:lpstr>Adding Manure and Fertilisers</vt:lpstr>
      <vt:lpstr>PowerPoint Presentation</vt:lpstr>
      <vt:lpstr>PowerPoint Presentation</vt:lpstr>
      <vt:lpstr>PowerPoint Presentation</vt:lpstr>
      <vt:lpstr>PowerPoint Presentation</vt:lpstr>
      <vt:lpstr>PowerPoint Presentation</vt:lpstr>
      <vt:lpstr>Manures and fertilizers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CROP PRODUCTION</dc:title>
  <dc:creator>919750999095</dc:creator>
  <cp:lastModifiedBy>919750999095</cp:lastModifiedBy>
  <cp:revision>25</cp:revision>
  <dcterms:created xsi:type="dcterms:W3CDTF">2020-03-25T12:57:43Z</dcterms:created>
  <dcterms:modified xsi:type="dcterms:W3CDTF">2020-07-10T17:41:27Z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0x0101000006E3624ECFC548A4DF86F008EAC208</vt:lpwstr>
  </property>
</Properties>
</file>